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1"/>
  </p:sldMasterIdLst>
  <p:sldIdLst>
    <p:sldId id="256" r:id="rId2"/>
    <p:sldId id="257" r:id="rId3"/>
    <p:sldId id="258" r:id="rId4"/>
  </p:sldIdLst>
  <p:notesMasterIdLst>
    <p:notesMasterId r:id="rId9"/>
  </p:notesMasterIdLst>
  <p:sldSz cx="12192000" cy="6858000" type="custom"/>
  <p:notesSz cx="6858000" cy="12192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13"/>
  </p:normalViewPr>
  <p:slideViewPr>
    <p:cSldViewPr snapToGrid="0" snapToObjects="1">
      <p:cViewPr varScale="1">
        <p:scale>
          <a:sx n="119" d="100"/>
          <a:sy n="119" d="100"/>
        </p:scale>
        <p:origin x="312"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  <Relationship Id="rId1" Target="slideMasters/slideMaster1.xml" Type="http://schemas.openxmlformats.org/officeDocument/2006/relationships/slideMaster"/>  <Relationship Id="rId2" Target="slides/slide1.xml" Type="http://schemas.openxmlformats.org/officeDocument/2006/relationships/slide"/>  <Relationship Id="rId3" Target="slides/slide2.xml" Type="http://schemas.openxmlformats.org/officeDocument/2006/relationships/slide"/>  <Relationship Id="rId4" Target="slides/slide3.xml" Type="http://schemas.openxmlformats.org/officeDocument/2006/relationships/slide"/>  <Relationship Id="rId5" Type="http://schemas.openxmlformats.org/officeDocument/2006/relationships/presProps" Target="presProps.xml"/>  <Relationship Id="rId6" Type="http://schemas.openxmlformats.org/officeDocument/2006/relationships/viewProps" Target="viewProps.xml"/>  <Relationship Id="rId7" Type="http://schemas.openxmlformats.org/officeDocument/2006/relationships/theme" Target="theme/theme1.xml"/>  <Relationship Id="rId8" Type="http://schemas.openxmlformats.org/officeDocument/2006/relationships/tableStyles" Target="tableStyles.xml"/>  <Relationship Id="rId9" Type="http://schemas.openxmlformats.org/officeDocument/2006/relationships/notesMaster" Target="notesMasters/notesMaster1.xml"/></Relationships>
</file>

<file path=ppt/notesMasters/_rels/notesMaster1.xml.rels><?xml version="1.0" encoding="UTF-8"?>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smtClean="0"/>
              <a:t>6/20/18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smtClean="0"/>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3</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custDataLst/>
  </p:cSld>
  <p:clrMapOvr>
    <a:masterClrMapping/>
  </p:clrMapOvr>
</p:sldLayout>
</file>

<file path=ppt/slideMasters/_rels/slideMaster1.xml.rels><?xml version="1.0" encoding="UTF-8" standalone="yes"?><Relationships xmlns="http://schemas.openxmlformats.org/package/2006/relationships"><Relationship Id="rId1" Target="../slideLayouts/slideLayout1.xml" Type="http://schemas.openxmlformats.org/officeDocument/2006/relationships/slideLayout"/><Relationship Id="rId2" Target="../theme/theme1.xml" Type="http://schemas.openxmlformats.org/officeDocument/2006/relationships/theme"/></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ustDataLst/>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arget="../media/image1.png" Type="http://schemas.openxmlformats.org/officeDocument/2006/relationships/image"/><Relationship Id="rId2" Target="../slideLayouts/slideLayout1.xml" Type="http://schemas.openxmlformats.org/officeDocument/2006/relationships/slideLayout"/><Relationship Id="rId3" Target="../notesSlides/notesSlide1.xml" Type="http://schemas.openxmlformats.org/officeDocument/2006/relationships/notesSlide"/></Relationships>
</file>

<file path=ppt/slides/_rels/slide2.xml.rels><?xml version="1.0" encoding="UTF-8" standalone="yes"?><Relationships xmlns="http://schemas.openxmlformats.org/package/2006/relationships"><Relationship Id="rId1" Target="../media/image2.png" Type="http://schemas.openxmlformats.org/officeDocument/2006/relationships/image"/><Relationship Id="rId2" Target="../slideLayouts/slideLayout1.xml" Type="http://schemas.openxmlformats.org/officeDocument/2006/relationships/slideLayout"/><Relationship Id="rId3" Target="../notesSlides/notesSlide2.xml" Type="http://schemas.openxmlformats.org/officeDocument/2006/relationships/notesSlide"/></Relationships>
</file>

<file path=ppt/slides/_rels/slide3.xml.rels><?xml version="1.0" encoding="UTF-8" standalone="yes"?><Relationships xmlns="http://schemas.openxmlformats.org/package/2006/relationships"><Relationship Id="rId1" Target="../media/image3.png" Type="http://schemas.openxmlformats.org/officeDocument/2006/relationships/image"/><Relationship Id="rId2" Target="../slideLayouts/slideLayout1.xml" Type="http://schemas.openxmlformats.org/officeDocument/2006/relationships/slideLayout"/><Relationship Id="rId3" Target="../notesSlides/notesSlide3.xml" Type="http://schemas.openxmlformats.org/officeDocument/2006/relationships/notesSlide"/></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solidFill>
          <a:srgbClr val="ffffff"/>
        </a:solidFill>
        <a:effectLst/>
      </p:bgPr>
    </p:bg>
    <p:spTree>
      <p:nvGrpSpPr>
        <p:cNvPr id="1" name=""/>
        <p:cNvGrpSpPr/>
        <p:nvPr/>
      </p:nvGrpSpPr>
      <p:grpSpPr>
        <a:xfrm>
          <a:off x="0" y="0"/>
          <a:ext cx="0" cy="0"/>
          <a:chOff x="0" y="0"/>
          <a:chExt cx="0" cy="0"/>
        </a:xfrm>
      </p:grpSpPr>
      <p:sp>
        <p:nvSpPr>
          <p:cNvPr id="2" name="Object 1"/>
          <p:cNvSpPr/>
          <p:nvPr/>
        </p:nvSpPr>
        <p:spPr>
          <a:xfrm>
            <a:off x="4189952" y="632510"/>
            <a:ext cx="6609650" cy="5073026"/>
          </a:xfrm>
          <a:prstGeom prst="rect">
            <a:avLst/>
          </a:prstGeom>
          <a:noFill/>
        </p:spPr>
        <p:txBody>
          <a:bodyPr wrap="square" rtlCol="0" anchor="t" bIns="0" lIns="0" rIns="0" tIns="0"/>
          <a:lstStyle/>
          <a:p>
            <a:pPr algn="l">
              <a:lnSpc>
                <a:spcPts val="7992"/>
              </a:lnSpc>
              <a:buNone/>
            </a:pPr>
            <a:r>
              <a:rPr lang="en-US" sz="6750" dirty="0" smtClean="0">
                <a:solidFill>
                  <a:srgbClr val="333333"/>
                </a:solidFill>
                <a:latin typeface="Trocchi" pitchFamily="34" charset="0"/>
                <a:ea typeface="Trocchi" pitchFamily="34" charset="-122"/>
                <a:cs typeface="Trocchi" pitchFamily="34" charset="-120"/>
              </a:rPr>
              <a:t>Rozpoznávání dopravního značení pomocí umělé inteligence</a:t>
            </a:r>
            <a:endParaRPr lang="en-US" dirty="0"/>
          </a:p>
        </p:txBody>
      </p:sp>
      <p:sp>
        <p:nvSpPr>
          <p:cNvPr id="3" name="Object 2"/>
          <p:cNvSpPr/>
          <p:nvPr/>
        </p:nvSpPr>
        <p:spPr>
          <a:xfrm>
            <a:off x="4189952" y="5815493"/>
            <a:ext cx="6609650" cy="287762"/>
          </a:xfrm>
          <a:prstGeom prst="rect">
            <a:avLst/>
          </a:prstGeom>
          <a:noFill/>
        </p:spPr>
        <p:txBody>
          <a:bodyPr wrap="square" rtlCol="0" anchor="t" bIns="0" lIns="0" rIns="0" tIns="0"/>
          <a:lstStyle/>
          <a:p>
            <a:pPr algn="l">
              <a:lnSpc>
                <a:spcPts val="2268"/>
              </a:lnSpc>
              <a:spcBef>
                <a:spcPts val="850"/>
              </a:spcBef>
              <a:buNone/>
            </a:pPr>
            <a:r>
              <a:rPr lang="en-US" sz="1620" dirty="0" smtClean="0">
                <a:solidFill>
                  <a:srgbClr val="000000">
                    <a:alpha val="60000"/>
                  </a:srgbClr>
                </a:solidFill>
                <a:latin typeface="Montserrat" pitchFamily="34" charset="0"/>
                <a:ea typeface="Montserrat" pitchFamily="34" charset="-122"/>
                <a:cs typeface="Montserrat" pitchFamily="34" charset="-120"/>
              </a:rPr>
              <a:t>Marek Charvát 2023</a:t>
            </a:r>
            <a:endParaRPr lang="en-US" dirty="0"/>
          </a:p>
        </p:txBody>
      </p:sp>
      <p:pic>
        <p:nvPicPr>
          <p:cNvPr id="4" name="Object 3" descr="preencoded.png">    </p:cNvPr>
          <p:cNvPicPr>
            <a:picLocks noChangeAspect="1"/>
          </p:cNvPicPr>
          <p:nvPr/>
        </p:nvPicPr>
        <p:blipFill>
          <a:blip r:embed="rId1"/>
          <a:srcRect l="12968" r="12968" t="0" b="0"/>
          <a:stretch/>
        </p:blipFill>
        <p:spPr>
          <a:xfrm>
            <a:off x="0" y="0"/>
            <a:ext cx="3809047" cy="6856286"/>
          </a:xfrm>
          <a:prstGeom prst="rect">
            <a:avLst/>
          </a:prstGeom>
        </p:spPr>
      </p:pic>
    </p:spTree>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solidFill>
          <a:srgbClr val="ffffff"/>
        </a:solidFill>
        <a:effectLst/>
      </p:bgPr>
    </p:bg>
    <p:spTree>
      <p:nvGrpSpPr>
        <p:cNvPr id="1" name=""/>
        <p:cNvGrpSpPr/>
        <p:nvPr/>
      </p:nvGrpSpPr>
      <p:grpSpPr>
        <a:xfrm>
          <a:off x="0" y="0"/>
          <a:ext cx="0" cy="0"/>
          <a:chOff x="0" y="0"/>
          <a:chExt cx="0" cy="0"/>
        </a:xfrm>
      </p:grpSpPr>
      <p:sp>
        <p:nvSpPr>
          <p:cNvPr id="2" name="Object 1"/>
          <p:cNvSpPr/>
          <p:nvPr/>
        </p:nvSpPr>
        <p:spPr>
          <a:xfrm>
            <a:off x="7955738" y="476131"/>
            <a:ext cx="3766605" cy="5913546"/>
          </a:xfrm>
          <a:prstGeom prst="rect">
            <a:avLst/>
          </a:prstGeom>
          <a:solidFill>
            <a:srgbClr val="e6f6f7"/>
          </a:solidFill>
        </p:spPr>
      </p:sp>
      <p:pic>
        <p:nvPicPr>
          <p:cNvPr id="3" name="Object 2" descr="preencoded.png">    </p:cNvPr>
          <p:cNvPicPr>
            <a:picLocks noChangeAspect="1"/>
          </p:cNvPicPr>
          <p:nvPr/>
        </p:nvPicPr>
        <p:blipFill>
          <a:blip r:embed="rId1"/>
          <a:srcRect l="21930" r="21930" t="0" b="0"/>
          <a:stretch/>
        </p:blipFill>
        <p:spPr>
          <a:xfrm>
            <a:off x="9362910" y="752287"/>
            <a:ext cx="952262" cy="952262"/>
          </a:xfrm>
          <a:prstGeom prst="ellipse">
            <a:avLst/>
          </a:prstGeom>
        </p:spPr>
      </p:pic>
      <p:sp>
        <p:nvSpPr>
          <p:cNvPr id="4" name="Object 3"/>
          <p:cNvSpPr/>
          <p:nvPr/>
        </p:nvSpPr>
        <p:spPr>
          <a:xfrm>
            <a:off x="9362910" y="752287"/>
            <a:ext cx="952262" cy="952262"/>
          </a:xfrm>
          <a:prstGeom prst="ellipse">
            <a:avLst/>
          </a:prstGeom>
          <a:noFill/>
          <a:ln w="25400">
            <a:solidFill>
              <a:srgbClr val="00a0b0"/>
            </a:solidFill>
            <a:prstDash val="solid"/>
            <a:miter lim="800000"/>
          </a:ln>
        </p:spPr>
      </p:sp>
      <p:sp>
        <p:nvSpPr>
          <p:cNvPr id="5" name="Object 4"/>
          <p:cNvSpPr/>
          <p:nvPr/>
        </p:nvSpPr>
        <p:spPr>
          <a:xfrm>
            <a:off x="4215935" y="670749"/>
            <a:ext cx="3589938" cy="5524458"/>
          </a:xfrm>
          <a:prstGeom prst="rect">
            <a:avLst/>
          </a:prstGeom>
          <a:noFill/>
        </p:spPr>
        <p:txBody>
          <a:bodyPr wrap="square" rtlCol="0" anchor="t" bIns="0" lIns="0" rIns="0" tIns="0"/>
          <a:lstStyle/>
          <a:p>
            <a:pPr algn="l" lvl="1">
              <a:lnSpc>
                <a:spcPts val="1971"/>
              </a:lnSpc>
              <a:buNone/>
            </a:pPr>
            <a:r>
              <a:rPr lang="en-US" b="1" sz="1408" dirty="0" smtClean="0">
                <a:solidFill>
                  <a:srgbClr val="000000">
                    <a:alpha val="60000"/>
                  </a:srgbClr>
                </a:solidFill>
                <a:latin typeface="Montserrat" pitchFamily="34" charset="0"/>
                <a:ea typeface="Montserrat" pitchFamily="34" charset="-122"/>
                <a:cs typeface="Montserrat" pitchFamily="34" charset="-120"/>
              </a:rPr>
              <a:t>Kvalita dat: </a:t>
            </a:r>
            <a:r>
              <a:rPr lang="en-US" sz="1408" dirty="0" smtClean="0">
                <a:solidFill>
                  <a:srgbClr val="000000">
                    <a:alpha val="60000"/>
                  </a:srgbClr>
                </a:solidFill>
                <a:latin typeface="Montserrat" pitchFamily="34" charset="0"/>
                <a:ea typeface="Montserrat" pitchFamily="34" charset="-122"/>
                <a:cs typeface="Montserrat" pitchFamily="34" charset="-120"/>
              </a:rPr>
              <a:t>Pro úspěšný výcvik modelu je nutné mít kvalitní dataset, který bude obsahovat dostatek a různorodých obrázků dopravních značek. Pokud není dataset kvalitní, může to mít vliv na schopnost modelu správně rozpoznávat dopravní značky.</a:t>
            </a:r>
          </a:p>
          <a:p>
            <a:pPr algn="l">
              <a:lnSpc>
                <a:spcPts val="2570"/>
              </a:lnSpc>
              <a:spcBef>
                <a:spcPts val="2011"/>
              </a:spcBef>
              <a:buNone/>
            </a:pPr>
            <a:r>
              <a:rPr lang="en-US" b="1" sz="1836" dirty="0" smtClean="0">
                <a:solidFill>
                  <a:srgbClr val="333333"/>
                </a:solidFill>
                <a:latin typeface="Montserrat" pitchFamily="34" charset="0"/>
                <a:ea typeface="Montserrat" pitchFamily="34" charset="-122"/>
                <a:cs typeface="Montserrat" pitchFamily="34" charset="-120"/>
              </a:rPr>
              <a:t>Odolnost proti šumu:</a:t>
            </a:r>
            <a:r>
              <a:rPr lang="en-US" sz="1836" dirty="0" smtClean="0">
                <a:solidFill>
                  <a:srgbClr val="333333"/>
                </a:solidFill>
                <a:latin typeface="Montserrat" pitchFamily="34" charset="0"/>
                <a:ea typeface="Montserrat" pitchFamily="34" charset="-122"/>
                <a:cs typeface="Montserrat" pitchFamily="34" charset="-120"/>
              </a:rPr>
              <a:t> Model by měl být schopen rozpoznat dopravní značky i v případě, že jsou zakryty nebo zkresleny dalšími objekty, jako jsou například stromy nebo budovy. Tyto šumy mohou ovlivnit schopnost modelu správně rozpoznat dopravní značky.</a:t>
            </a:r>
            <a:endParaRPr lang="en-US" dirty="0"/>
          </a:p>
        </p:txBody>
      </p:sp>
      <p:sp>
        <p:nvSpPr>
          <p:cNvPr id="6" name="Object 5"/>
          <p:cNvSpPr/>
          <p:nvPr/>
        </p:nvSpPr>
        <p:spPr>
          <a:xfrm>
            <a:off x="571357" y="651704"/>
            <a:ext cx="3589938" cy="5165277"/>
          </a:xfrm>
          <a:prstGeom prst="rect">
            <a:avLst/>
          </a:prstGeom>
          <a:noFill/>
        </p:spPr>
        <p:txBody>
          <a:bodyPr wrap="square" rtlCol="0" anchor="t" bIns="0" lIns="0" rIns="0" tIns="0"/>
          <a:lstStyle/>
          <a:p>
            <a:pPr algn="l" marL="242900" indent="-242900">
              <a:lnSpc>
                <a:spcPts val="2570"/>
              </a:lnSpc>
              <a:buSzPct val="100000"/>
              <a:buChar char="•"/>
            </a:pPr>
            <a:r>
              <a:rPr lang="en-US" b="1" sz="1836" i="1" dirty="0" smtClean="0">
                <a:solidFill>
                  <a:srgbClr val="00a0b0"/>
                </a:solidFill>
                <a:latin typeface="Montserrat" pitchFamily="34" charset="0"/>
                <a:ea typeface="Montserrat" pitchFamily="34" charset="-122"/>
                <a:cs typeface="Montserrat" pitchFamily="34" charset="-120"/>
              </a:rPr>
              <a:t>Možné problémy</a:t>
            </a:r>
          </a:p>
          <a:p>
            <a:pPr algn="l" lvl="1">
              <a:lnSpc>
                <a:spcPts val="1971"/>
              </a:lnSpc>
              <a:spcBef>
                <a:spcPts val="137"/>
              </a:spcBef>
              <a:buNone/>
            </a:pPr>
            <a:r>
              <a:rPr lang="en-US" b="1" sz="1408" dirty="0" smtClean="0">
                <a:solidFill>
                  <a:srgbClr val="000000">
                    <a:alpha val="60000"/>
                  </a:srgbClr>
                </a:solidFill>
                <a:latin typeface="Montserrat" pitchFamily="34" charset="0"/>
                <a:ea typeface="Montserrat" pitchFamily="34" charset="-122"/>
                <a:cs typeface="Montserrat" pitchFamily="34" charset="-120"/>
              </a:rPr>
              <a:t>Omezený počet značek: </a:t>
            </a:r>
            <a:r>
              <a:rPr lang="en-US" sz="1408" dirty="0" smtClean="0">
                <a:solidFill>
                  <a:srgbClr val="000000">
                    <a:alpha val="60000"/>
                  </a:srgbClr>
                </a:solidFill>
                <a:latin typeface="Montserrat" pitchFamily="34" charset="0"/>
                <a:ea typeface="Montserrat" pitchFamily="34" charset="-122"/>
                <a:cs typeface="Montserrat" pitchFamily="34" charset="-120"/>
              </a:rPr>
              <a:t>Model může být schopen rozpoznat pouze určité typy dopravních značek, které byly zahrnuty do datasetu pro výcvik. Pokud model není schopen rozpoznat nové typy dopravních značek, je nutné výcvikový dataset rozšířit o další obrázky.</a:t>
            </a:r>
          </a:p>
          <a:p>
            <a:pPr algn="l" lvl="1">
              <a:lnSpc>
                <a:spcPts val="1971"/>
              </a:lnSpc>
              <a:spcBef>
                <a:spcPts val="534"/>
              </a:spcBef>
              <a:buNone/>
            </a:pPr>
            <a:r>
              <a:rPr lang="en-US" b="1" sz="1408" dirty="0" smtClean="0">
                <a:solidFill>
                  <a:srgbClr val="000000">
                    <a:alpha val="60000"/>
                  </a:srgbClr>
                </a:solidFill>
                <a:latin typeface="Montserrat" pitchFamily="34" charset="0"/>
                <a:ea typeface="Montserrat" pitchFamily="34" charset="-122"/>
                <a:cs typeface="Montserrat" pitchFamily="34" charset="-120"/>
              </a:rPr>
              <a:t>Různé světelné a pozorovací podmínky :</a:t>
            </a:r>
            <a:r>
              <a:rPr lang="en-US" sz="1408" dirty="0" smtClean="0">
                <a:solidFill>
                  <a:srgbClr val="000000">
                    <a:alpha val="60000"/>
                  </a:srgbClr>
                </a:solidFill>
                <a:latin typeface="Montserrat" pitchFamily="34" charset="0"/>
                <a:ea typeface="Montserrat" pitchFamily="34" charset="-122"/>
                <a:cs typeface="Montserrat" pitchFamily="34" charset="-120"/>
              </a:rPr>
              <a:t> Rozpoznání dopravních značek může být ovlivněno různými světelnými a pozorovacími podmínkami, jako je například slunce, mlha nebo deště. Tyto podmínky mohou ovlivnit kvalitu obrázků a tím i schopnost modelu rozpoznat dopravní značky.</a:t>
            </a:r>
            <a:endParaRPr lang="en-US" dirty="0"/>
          </a:p>
        </p:txBody>
      </p:sp>
    </p:spTree>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solidFill>
          <a:srgbClr val="e6f6f7"/>
        </a:solidFill>
        <a:effectLst/>
      </p:bgPr>
    </p:bg>
    <p:spTree>
      <p:nvGrpSpPr>
        <p:cNvPr id="1" name=""/>
        <p:cNvGrpSpPr/>
        <p:nvPr/>
      </p:nvGrpSpPr>
      <p:grpSpPr>
        <a:xfrm>
          <a:off x="0" y="0"/>
          <a:ext cx="0" cy="0"/>
          <a:chOff x="0" y="0"/>
          <a:chExt cx="0" cy="0"/>
        </a:xfrm>
      </p:grpSpPr>
      <p:sp>
        <p:nvSpPr>
          <p:cNvPr id="2" name="Object 1"/>
          <p:cNvSpPr/>
          <p:nvPr/>
        </p:nvSpPr>
        <p:spPr>
          <a:xfrm>
            <a:off x="4384445" y="375251"/>
            <a:ext cx="7067107" cy="1127240"/>
          </a:xfrm>
          <a:prstGeom prst="rect">
            <a:avLst/>
          </a:prstGeom>
          <a:noFill/>
        </p:spPr>
        <p:txBody>
          <a:bodyPr wrap="square" rtlCol="0" anchor="t" bIns="0" lIns="0" rIns="0" tIns="0"/>
          <a:lstStyle/>
          <a:p>
            <a:pPr algn="ctr">
              <a:lnSpc>
                <a:spcPts val="4440"/>
              </a:lnSpc>
              <a:buNone/>
            </a:pPr>
            <a:r>
              <a:rPr lang="en-US" sz="3750" dirty="0" smtClean="0">
                <a:solidFill>
                  <a:srgbClr val="333333"/>
                </a:solidFill>
                <a:latin typeface="Trocchi" pitchFamily="34" charset="0"/>
                <a:ea typeface="Trocchi" pitchFamily="34" charset="-122"/>
                <a:cs typeface="Trocchi" pitchFamily="34" charset="-120"/>
              </a:rPr>
              <a:t>Využití umělé inteligence v automobilovém průmyslu</a:t>
            </a:r>
            <a:endParaRPr lang="en-US" dirty="0"/>
          </a:p>
        </p:txBody>
      </p:sp>
      <p:pic>
        <p:nvPicPr>
          <p:cNvPr id="3" name="Object 2" descr="preencoded.png">    </p:cNvPr>
          <p:cNvPicPr>
            <a:picLocks noChangeAspect="1"/>
          </p:cNvPicPr>
          <p:nvPr/>
        </p:nvPicPr>
        <p:blipFill>
          <a:blip r:embed="rId1"/>
          <a:srcRect l="32247" r="32247" t="0" b="0"/>
          <a:stretch/>
        </p:blipFill>
        <p:spPr>
          <a:xfrm>
            <a:off x="0" y="0"/>
            <a:ext cx="3656702" cy="6865808"/>
          </a:xfrm>
          <a:prstGeom prst="rect">
            <a:avLst/>
          </a:prstGeom>
        </p:spPr>
      </p:pic>
      <p:sp>
        <p:nvSpPr>
          <p:cNvPr id="4" name="Object 3"/>
          <p:cNvSpPr/>
          <p:nvPr/>
        </p:nvSpPr>
        <p:spPr>
          <a:xfrm>
            <a:off x="4123310" y="2161634"/>
            <a:ext cx="3699529" cy="2014034"/>
          </a:xfrm>
          <a:prstGeom prst="rect">
            <a:avLst/>
          </a:prstGeom>
          <a:solidFill>
            <a:srgbClr val="333333"/>
          </a:solidFill>
        </p:spPr>
      </p:sp>
      <p:sp>
        <p:nvSpPr>
          <p:cNvPr id="5" name="Object 4"/>
          <p:cNvSpPr/>
          <p:nvPr/>
        </p:nvSpPr>
        <p:spPr>
          <a:xfrm>
            <a:off x="4408988" y="2393451"/>
            <a:ext cx="3545583" cy="431494"/>
          </a:xfrm>
          <a:prstGeom prst="rect">
            <a:avLst/>
          </a:prstGeom>
          <a:noFill/>
        </p:spPr>
        <p:txBody>
          <a:bodyPr wrap="square" rtlCol="0" anchor="t" bIns="0" lIns="0" rIns="0" tIns="0"/>
          <a:lstStyle/>
          <a:p>
            <a:pPr algn="l">
              <a:lnSpc>
                <a:spcPts val="1700"/>
              </a:lnSpc>
              <a:buNone/>
            </a:pPr>
            <a:r>
              <a:rPr lang="en-US" b="1" sz="1214" dirty="0" smtClean="0">
                <a:solidFill>
                  <a:srgbClr val="ffffff"/>
                </a:solidFill>
                <a:latin typeface="Montserrat" pitchFamily="34" charset="0"/>
                <a:ea typeface="Montserrat" pitchFamily="34" charset="-122"/>
                <a:cs typeface="Montserrat" pitchFamily="34" charset="-120"/>
              </a:rPr>
              <a:t>Rozpoznávání dopravních značek a semaforů:</a:t>
            </a:r>
            <a:endParaRPr lang="en-US" dirty="0"/>
          </a:p>
        </p:txBody>
      </p:sp>
      <p:sp>
        <p:nvSpPr>
          <p:cNvPr id="6" name="Object 5"/>
          <p:cNvSpPr/>
          <p:nvPr/>
        </p:nvSpPr>
        <p:spPr>
          <a:xfrm>
            <a:off x="4408988" y="2921956"/>
            <a:ext cx="3545583" cy="783831"/>
          </a:xfrm>
          <a:prstGeom prst="rect">
            <a:avLst/>
          </a:prstGeom>
          <a:noFill/>
        </p:spPr>
        <p:txBody>
          <a:bodyPr wrap="square" rtlCol="0" anchor="t" bIns="0" lIns="0" rIns="0" tIns="0"/>
          <a:lstStyle/>
          <a:p>
            <a:pPr algn="l">
              <a:lnSpc>
                <a:spcPts val="1543"/>
              </a:lnSpc>
              <a:spcBef>
                <a:spcPts val="749"/>
              </a:spcBef>
              <a:buNone/>
            </a:pPr>
            <a:r>
              <a:rPr lang="en-US" sz="1102" dirty="0" smtClean="0">
                <a:solidFill>
                  <a:srgbClr val="ffffff">
                    <a:alpha val="50000"/>
                  </a:srgbClr>
                </a:solidFill>
                <a:latin typeface="Montserrat" pitchFamily="34" charset="0"/>
                <a:ea typeface="Montserrat" pitchFamily="34" charset="-122"/>
                <a:cs typeface="Montserrat" pitchFamily="34" charset="-120"/>
              </a:rPr>
              <a:t> Umělá inteligence může být využita k rozpoznání dopravních značek a semaforů v reálném čase, což pomáhá řidičům při řízení a zlepšuje bezpečnost na silnicích.</a:t>
            </a:r>
            <a:endParaRPr lang="en-US" dirty="0"/>
          </a:p>
        </p:txBody>
      </p:sp>
      <p:sp>
        <p:nvSpPr>
          <p:cNvPr id="7" name="Object 6"/>
          <p:cNvSpPr/>
          <p:nvPr/>
        </p:nvSpPr>
        <p:spPr>
          <a:xfrm>
            <a:off x="8013292" y="2161634"/>
            <a:ext cx="3699529" cy="2014034"/>
          </a:xfrm>
          <a:prstGeom prst="rect">
            <a:avLst/>
          </a:prstGeom>
          <a:solidFill>
            <a:srgbClr val="333333"/>
          </a:solidFill>
        </p:spPr>
      </p:sp>
      <p:sp>
        <p:nvSpPr>
          <p:cNvPr id="8" name="Object 7"/>
          <p:cNvSpPr/>
          <p:nvPr/>
        </p:nvSpPr>
        <p:spPr>
          <a:xfrm>
            <a:off x="8298970" y="2393451"/>
            <a:ext cx="3545583" cy="215747"/>
          </a:xfrm>
          <a:prstGeom prst="rect">
            <a:avLst/>
          </a:prstGeom>
          <a:noFill/>
        </p:spPr>
        <p:txBody>
          <a:bodyPr wrap="square" rtlCol="0" anchor="t" bIns="0" lIns="0" rIns="0" tIns="0"/>
          <a:lstStyle/>
          <a:p>
            <a:pPr algn="l">
              <a:lnSpc>
                <a:spcPts val="1700"/>
              </a:lnSpc>
              <a:buNone/>
            </a:pPr>
            <a:r>
              <a:rPr lang="en-US" b="1" sz="1214" dirty="0" smtClean="0">
                <a:solidFill>
                  <a:srgbClr val="ffffff"/>
                </a:solidFill>
                <a:latin typeface="Montserrat" pitchFamily="34" charset="0"/>
                <a:ea typeface="Montserrat" pitchFamily="34" charset="-122"/>
                <a:cs typeface="Montserrat" pitchFamily="34" charset="-120"/>
              </a:rPr>
              <a:t>Asistenční systémy pro řízení:</a:t>
            </a:r>
            <a:endParaRPr lang="en-US" dirty="0"/>
          </a:p>
        </p:txBody>
      </p:sp>
      <p:sp>
        <p:nvSpPr>
          <p:cNvPr id="9" name="Object 8"/>
          <p:cNvSpPr/>
          <p:nvPr/>
        </p:nvSpPr>
        <p:spPr>
          <a:xfrm>
            <a:off x="8298970" y="2706209"/>
            <a:ext cx="3545583" cy="1175746"/>
          </a:xfrm>
          <a:prstGeom prst="rect">
            <a:avLst/>
          </a:prstGeom>
          <a:noFill/>
        </p:spPr>
        <p:txBody>
          <a:bodyPr wrap="square" rtlCol="0" anchor="t" bIns="0" lIns="0" rIns="0" tIns="0"/>
          <a:lstStyle/>
          <a:p>
            <a:pPr algn="l">
              <a:lnSpc>
                <a:spcPts val="1543"/>
              </a:lnSpc>
              <a:spcBef>
                <a:spcPts val="749"/>
              </a:spcBef>
              <a:buNone/>
            </a:pPr>
            <a:r>
              <a:rPr lang="en-US" sz="1102" dirty="0" smtClean="0">
                <a:solidFill>
                  <a:srgbClr val="d1d5db"/>
                </a:solidFill>
                <a:latin typeface="Montserrat" pitchFamily="34" charset="0"/>
                <a:ea typeface="Montserrat" pitchFamily="34" charset="-122"/>
                <a:cs typeface="Montserrat" pitchFamily="34" charset="-120"/>
              </a:rPr>
              <a:t>Umělá inteligence může být využita k vývoji asistenčních systémů pro řízení, jako jsou například adaptivní tempomaty nebo systémy pro udržování jízdního pruhu, které pomáhají řidičům s řízením a zlepšují bezpečnost na silnicích.</a:t>
            </a:r>
            <a:endParaRPr lang="en-US" dirty="0"/>
          </a:p>
        </p:txBody>
      </p:sp>
      <p:sp>
        <p:nvSpPr>
          <p:cNvPr id="10" name="Object 9"/>
          <p:cNvSpPr/>
          <p:nvPr/>
        </p:nvSpPr>
        <p:spPr>
          <a:xfrm>
            <a:off x="4123310" y="4366121"/>
            <a:ext cx="3699529" cy="2014034"/>
          </a:xfrm>
          <a:prstGeom prst="rect">
            <a:avLst/>
          </a:prstGeom>
          <a:solidFill>
            <a:srgbClr val="333333"/>
          </a:solidFill>
        </p:spPr>
      </p:sp>
      <p:sp>
        <p:nvSpPr>
          <p:cNvPr id="11" name="Object 10"/>
          <p:cNvSpPr/>
          <p:nvPr/>
        </p:nvSpPr>
        <p:spPr>
          <a:xfrm>
            <a:off x="4408988" y="4597937"/>
            <a:ext cx="3545583" cy="215747"/>
          </a:xfrm>
          <a:prstGeom prst="rect">
            <a:avLst/>
          </a:prstGeom>
          <a:noFill/>
        </p:spPr>
        <p:txBody>
          <a:bodyPr wrap="square" rtlCol="0" anchor="t" bIns="0" lIns="0" rIns="0" tIns="0"/>
          <a:lstStyle/>
          <a:p>
            <a:pPr algn="l">
              <a:lnSpc>
                <a:spcPts val="1700"/>
              </a:lnSpc>
              <a:buNone/>
            </a:pPr>
            <a:r>
              <a:rPr lang="en-US" b="1" sz="1214" dirty="0" smtClean="0">
                <a:solidFill>
                  <a:srgbClr val="d1d5db"/>
                </a:solidFill>
                <a:latin typeface="Montserrat" pitchFamily="34" charset="0"/>
                <a:ea typeface="Montserrat" pitchFamily="34" charset="-122"/>
                <a:cs typeface="Montserrat" pitchFamily="34" charset="-120"/>
              </a:rPr>
              <a:t>Personalizace jízdy:</a:t>
            </a:r>
            <a:endParaRPr lang="en-US" dirty="0"/>
          </a:p>
        </p:txBody>
      </p:sp>
      <p:sp>
        <p:nvSpPr>
          <p:cNvPr id="12" name="Object 11"/>
          <p:cNvSpPr/>
          <p:nvPr/>
        </p:nvSpPr>
        <p:spPr>
          <a:xfrm>
            <a:off x="4408988" y="4910695"/>
            <a:ext cx="3545583" cy="1175746"/>
          </a:xfrm>
          <a:prstGeom prst="rect">
            <a:avLst/>
          </a:prstGeom>
          <a:noFill/>
        </p:spPr>
        <p:txBody>
          <a:bodyPr wrap="square" rtlCol="0" anchor="t" bIns="0" lIns="0" rIns="0" tIns="0"/>
          <a:lstStyle/>
          <a:p>
            <a:pPr algn="l">
              <a:lnSpc>
                <a:spcPts val="1543"/>
              </a:lnSpc>
              <a:spcBef>
                <a:spcPts val="749"/>
              </a:spcBef>
              <a:buNone/>
            </a:pPr>
            <a:r>
              <a:rPr lang="en-US" sz="1102" dirty="0" smtClean="0">
                <a:solidFill>
                  <a:srgbClr val="d1d5db"/>
                </a:solidFill>
                <a:latin typeface="Montserrat" pitchFamily="34" charset="0"/>
                <a:ea typeface="Montserrat" pitchFamily="34" charset="-122"/>
                <a:cs typeface="Montserrat" pitchFamily="34" charset="-120"/>
              </a:rPr>
              <a:t>Umělá inteligence může být využita k personalizaci jízdy pro každého řidiče, což zlepšuje komfort a zážitek z jízdy. Tyto systémy mohou například automaticky nastavit teplotu v interiéru, nastavit audio systém a další funkce dle preferencí řidiče.</a:t>
            </a:r>
            <a:endParaRPr lang="en-US" dirty="0"/>
          </a:p>
        </p:txBody>
      </p:sp>
      <p:sp>
        <p:nvSpPr>
          <p:cNvPr id="13" name="Object 12"/>
          <p:cNvSpPr/>
          <p:nvPr/>
        </p:nvSpPr>
        <p:spPr>
          <a:xfrm>
            <a:off x="8013292" y="4366121"/>
            <a:ext cx="3699529" cy="2014034"/>
          </a:xfrm>
          <a:prstGeom prst="rect">
            <a:avLst/>
          </a:prstGeom>
          <a:solidFill>
            <a:srgbClr val="333333"/>
          </a:solidFill>
        </p:spPr>
      </p:sp>
      <p:sp>
        <p:nvSpPr>
          <p:cNvPr id="14" name="Object 13"/>
          <p:cNvSpPr/>
          <p:nvPr/>
        </p:nvSpPr>
        <p:spPr>
          <a:xfrm>
            <a:off x="8298970" y="4597937"/>
            <a:ext cx="3545583" cy="215747"/>
          </a:xfrm>
          <a:prstGeom prst="rect">
            <a:avLst/>
          </a:prstGeom>
          <a:noFill/>
        </p:spPr>
        <p:txBody>
          <a:bodyPr wrap="square" rtlCol="0" anchor="t" bIns="0" lIns="0" rIns="0" tIns="0"/>
          <a:lstStyle/>
          <a:p>
            <a:pPr algn="l">
              <a:lnSpc>
                <a:spcPts val="1700"/>
              </a:lnSpc>
              <a:buNone/>
            </a:pPr>
            <a:r>
              <a:rPr lang="en-US" b="1" sz="1214" dirty="0" smtClean="0">
                <a:solidFill>
                  <a:srgbClr val="d1d5db"/>
                </a:solidFill>
                <a:latin typeface="Montserrat" pitchFamily="34" charset="0"/>
                <a:ea typeface="Montserrat" pitchFamily="34" charset="-122"/>
                <a:cs typeface="Montserrat" pitchFamily="34" charset="-120"/>
              </a:rPr>
              <a:t>Diagnostika a údržba:</a:t>
            </a:r>
            <a:endParaRPr lang="en-US" dirty="0"/>
          </a:p>
        </p:txBody>
      </p:sp>
      <p:sp>
        <p:nvSpPr>
          <p:cNvPr id="15" name="Object 14"/>
          <p:cNvSpPr/>
          <p:nvPr/>
        </p:nvSpPr>
        <p:spPr>
          <a:xfrm>
            <a:off x="8298970" y="4910695"/>
            <a:ext cx="3545583" cy="783831"/>
          </a:xfrm>
          <a:prstGeom prst="rect">
            <a:avLst/>
          </a:prstGeom>
          <a:noFill/>
        </p:spPr>
        <p:txBody>
          <a:bodyPr wrap="square" rtlCol="0" anchor="t" bIns="0" lIns="0" rIns="0" tIns="0"/>
          <a:lstStyle/>
          <a:p>
            <a:pPr algn="l">
              <a:lnSpc>
                <a:spcPts val="1543"/>
              </a:lnSpc>
              <a:spcBef>
                <a:spcPts val="749"/>
              </a:spcBef>
              <a:buNone/>
            </a:pPr>
            <a:r>
              <a:rPr lang="en-US" sz="1102" dirty="0" smtClean="0">
                <a:solidFill>
                  <a:srgbClr val="d1d5db"/>
                </a:solidFill>
                <a:latin typeface="Montserrat" pitchFamily="34" charset="0"/>
                <a:ea typeface="Montserrat" pitchFamily="34" charset="-122"/>
                <a:cs typeface="Montserrat" pitchFamily="34" charset="-120"/>
              </a:rPr>
              <a:t> Umělá inteligence může být využita k automatizaci diagnostiky a údržby automobilů, což usnadňuje a zrychluje proces oprav a údržby.</a:t>
            </a:r>
            <a:endParaRPr lang="en-US" dirty="0"/>
          </a:p>
        </p:txBody>
      </p:sp>
    </p:spTree>
    <p:custData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file>

<file path=ppt/tags/tag2.xml><?xml version="1.0" encoding="utf-8"?>
<p:tagLst xmlns:a="http://schemas.openxmlformats.org/drawingml/2006/main" xmlns:r="http://schemas.openxmlformats.org/officeDocument/2006/relationships" xmlns:p="http://schemas.openxmlformats.org/presentationml/2006/main"/>
</file>

<file path=ppt/tags/tag3.xml><?xml version="1.0" encoding="utf-8"?>
<p:tagLst xmlns:a="http://schemas.openxmlformats.org/drawingml/2006/main" xmlns:r="http://schemas.openxmlformats.org/officeDocument/2006/relationships" xmlns:p="http://schemas.openxmlformats.org/presentationml/2006/main"/>
</file>

<file path=ppt/theme/theme1.xml><?xml version="1.0" encoding="utf-8"?>
<a:theme xmlns:a="http://schemas.openxmlformats.org/drawingml/2006/main" name="Office Theme">
  <a:themeElements>
    <a:clrScheme name="Office">
      <a:dk1>
        <a:sysClr val="windowText" lastClr="000000"/>
      </a:dk1>
      <a:lt1>
        <a:sysClr val="window" lastClr="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PresentationFormat>
  <Paragraphs>0</Paragraphs>
  <Slides>3</Slides>
  <Notes>3</Notes>
  <HiddenSlides>0</HiddenSlides>
  <MMClips>0</MMClips>
  <ScaleCrop>false</ScaleCrop>
  <HeadingPairs>
    <vt:vector size="4" baseType="variant">
      <vt:variant>
        <vt:lpstr>Theme</vt:lpstr>
      </vt:variant>
      <vt:variant>
        <vt:i4>1</vt:i4>
      </vt:variant>
      <vt:variant>
        <vt:lpstr>Slide Titles</vt:lpstr>
      </vt:variant>
      <vt:variant>
        <vt:i4>3</vt:i4>
      </vt:variant>
    </vt:vector>
  </HeadingPairs>
  <TitlesOfParts>
    <vt:vector size="4" baseType="lpstr">
      <vt:lpstr>Office Theme</vt:lpstr>
      <vt:lpstr>Slide 1</vt:lpstr>
      <vt:lpstr>Slide 2</vt:lpstr>
      <vt:lpstr>Slide 3</vt:lpstr>
    </vt:vector>
  </TitlesOfParts>
  <Company>PptxGenJS</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2023-02-13T22:30:46.082Z</dcterms:created>
  <dcterms:modified xsi:type="dcterms:W3CDTF">2023-02-13T22:30:46.082Z</dcterms:modified>
</cp:coreProperties>
</file>